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333" r:id="rId4"/>
    <p:sldId id="258" r:id="rId5"/>
    <p:sldId id="259" r:id="rId6"/>
    <p:sldId id="260" r:id="rId7"/>
    <p:sldId id="261" r:id="rId8"/>
    <p:sldId id="264" r:id="rId9"/>
    <p:sldId id="344" r:id="rId10"/>
    <p:sldId id="265" r:id="rId11"/>
    <p:sldId id="263" r:id="rId12"/>
    <p:sldId id="266" r:id="rId13"/>
    <p:sldId id="267" r:id="rId14"/>
    <p:sldId id="268" r:id="rId15"/>
    <p:sldId id="317" r:id="rId16"/>
    <p:sldId id="298" r:id="rId17"/>
    <p:sldId id="343" r:id="rId18"/>
    <p:sldId id="345" r:id="rId19"/>
    <p:sldId id="292" r:id="rId20"/>
    <p:sldId id="320" r:id="rId21"/>
    <p:sldId id="293" r:id="rId22"/>
    <p:sldId id="269" r:id="rId23"/>
    <p:sldId id="346" r:id="rId24"/>
    <p:sldId id="270" r:id="rId25"/>
    <p:sldId id="294" r:id="rId26"/>
    <p:sldId id="273" r:id="rId27"/>
    <p:sldId id="272" r:id="rId28"/>
    <p:sldId id="271" r:id="rId29"/>
    <p:sldId id="336" r:id="rId30"/>
    <p:sldId id="338" r:id="rId31"/>
    <p:sldId id="279" r:id="rId32"/>
    <p:sldId id="337" r:id="rId33"/>
    <p:sldId id="299" r:id="rId34"/>
    <p:sldId id="325" r:id="rId35"/>
    <p:sldId id="326" r:id="rId36"/>
    <p:sldId id="347" r:id="rId37"/>
    <p:sldId id="297" r:id="rId38"/>
    <p:sldId id="278" r:id="rId39"/>
    <p:sldId id="318" r:id="rId40"/>
    <p:sldId id="302" r:id="rId41"/>
    <p:sldId id="348" r:id="rId42"/>
    <p:sldId id="319" r:id="rId43"/>
    <p:sldId id="349" r:id="rId44"/>
    <p:sldId id="277" r:id="rId45"/>
    <p:sldId id="323" r:id="rId46"/>
    <p:sldId id="309" r:id="rId47"/>
    <p:sldId id="281" r:id="rId48"/>
    <p:sldId id="352" r:id="rId49"/>
    <p:sldId id="330" r:id="rId50"/>
    <p:sldId id="291" r:id="rId51"/>
    <p:sldId id="300" r:id="rId52"/>
    <p:sldId id="350" r:id="rId53"/>
    <p:sldId id="301" r:id="rId54"/>
    <p:sldId id="331" r:id="rId55"/>
    <p:sldId id="351" r:id="rId56"/>
    <p:sldId id="332" r:id="rId57"/>
    <p:sldId id="284" r:id="rId58"/>
    <p:sldId id="322" r:id="rId59"/>
    <p:sldId id="285" r:id="rId60"/>
    <p:sldId id="339" r:id="rId61"/>
    <p:sldId id="340" r:id="rId62"/>
    <p:sldId id="334" r:id="rId63"/>
    <p:sldId id="335" r:id="rId64"/>
    <p:sldId id="305" r:id="rId65"/>
    <p:sldId id="341" r:id="rId66"/>
    <p:sldId id="287" r:id="rId67"/>
    <p:sldId id="342" r:id="rId68"/>
    <p:sldId id="303" r:id="rId69"/>
    <p:sldId id="304" r:id="rId70"/>
    <p:sldId id="306" r:id="rId71"/>
    <p:sldId id="308" r:id="rId72"/>
    <p:sldId id="307" r:id="rId73"/>
  </p:sldIdLst>
  <p:sldSz cx="9144000" cy="6858000" type="screen4x3"/>
  <p:notesSz cx="6858000" cy="9144000"/>
  <p:embeddedFontLs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Consolas" pitchFamily="49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7414" autoAdjust="0"/>
  </p:normalViewPr>
  <p:slideViewPr>
    <p:cSldViewPr>
      <p:cViewPr>
        <p:scale>
          <a:sx n="100" d="100"/>
          <a:sy n="100" d="100"/>
        </p:scale>
        <p:origin x="-1944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7F5BB-D133-45B3-A18E-4B1EFBEFFCA0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88E6B-5A27-4E24-B8AB-05234A4CD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9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1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2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1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4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7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1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6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8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7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8E6B-5A27-4E24-B8AB-05234A4CD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5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68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34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4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3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6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420A0-F574-41EE-8ED0-101F953D4CF4}" type="datetimeFigureOut">
              <a:rPr lang="en-US" smtClean="0"/>
              <a:t>5/16/2012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0C99-9788-4443-8971-ECA69F0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68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letolle/dotfile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im.wikia.com/" TargetMode="External"/><Relationship Id="rId2" Type="http://schemas.openxmlformats.org/officeDocument/2006/relationships/hyperlink" Target="http://www.vi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mpletutorials.com/tutorials/vim/vimquick.pdf" TargetMode="External"/><Relationship Id="rId4" Type="http://schemas.openxmlformats.org/officeDocument/2006/relationships/hyperlink" Target="https://github.com/kyletolle/talk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5000" dirty="0" smtClean="0">
                <a:solidFill>
                  <a:schemeClr val="accent1"/>
                </a:solidFill>
              </a:rPr>
              <a:t>vim</a:t>
            </a:r>
            <a:endParaRPr lang="en-US" sz="25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075872"/>
            <a:ext cx="75438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a beginner’s journey to coding awesomely:w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move around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505200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&lt; 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5181600"/>
            <a:ext cx="410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j</a:t>
            </a:r>
          </a:p>
          <a:p>
            <a:r>
              <a:rPr lang="en-US" sz="3200" dirty="0">
                <a:solidFill>
                  <a:srgbClr val="EEEEEE"/>
                </a:solidFill>
              </a:rPr>
              <a:t>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95800" y="1905000"/>
            <a:ext cx="410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EEEEE"/>
                </a:solidFill>
              </a:rPr>
              <a:t>^</a:t>
            </a:r>
          </a:p>
          <a:p>
            <a:r>
              <a:rPr lang="en-US" sz="3200" dirty="0" smtClean="0">
                <a:solidFill>
                  <a:srgbClr val="EEEEEE"/>
                </a:solidFill>
              </a:rPr>
              <a:t>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8000" y="3505199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 smtClean="0">
                <a:solidFill>
                  <a:srgbClr val="EEEEEE"/>
                </a:solidFill>
              </a:rPr>
              <a:t>l &gt;</a:t>
            </a:r>
            <a:endParaRPr lang="en-US" sz="32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what?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vim is a muscle memory</a:t>
            </a:r>
          </a:p>
          <a:p>
            <a:endParaRPr lang="en-US" dirty="0"/>
          </a:p>
          <a:p>
            <a:r>
              <a:rPr lang="en-US" dirty="0" smtClean="0"/>
              <a:t>can use arrow keys but </a:t>
            </a:r>
            <a:r>
              <a:rPr lang="en-US" dirty="0" err="1" smtClean="0"/>
              <a:t>i’m</a:t>
            </a:r>
            <a:r>
              <a:rPr lang="en-US" dirty="0" smtClean="0"/>
              <a:t> lazy</a:t>
            </a:r>
          </a:p>
          <a:p>
            <a:endParaRPr lang="en-US" dirty="0"/>
          </a:p>
          <a:p>
            <a:r>
              <a:rPr lang="en-US" dirty="0" smtClean="0"/>
              <a:t>trust in the vim - it’ll be faster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insert mode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- insert </a:t>
            </a:r>
            <a:r>
              <a:rPr lang="en-US" dirty="0" smtClean="0">
                <a:solidFill>
                  <a:schemeClr val="accent1"/>
                </a:solidFill>
              </a:rPr>
              <a:t>before</a:t>
            </a:r>
            <a:r>
              <a:rPr lang="en-US" dirty="0" smtClean="0"/>
              <a:t> cursor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type in whatever you’d like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&lt;ESC&gt; to get back to normal </a:t>
            </a:r>
            <a:r>
              <a:rPr lang="en-US" dirty="0" smtClean="0"/>
              <a:t>mode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u to undo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4"/>
                </a:solidFill>
              </a:rPr>
              <a:t>get </a:t>
            </a:r>
            <a:r>
              <a:rPr lang="en-US" sz="2000" dirty="0" smtClean="0">
                <a:solidFill>
                  <a:schemeClr val="accent4"/>
                </a:solidFill>
              </a:rPr>
              <a:t>used to hitting &lt;ESC&gt; after editing </a:t>
            </a:r>
            <a:r>
              <a:rPr lang="en-US" sz="2000" dirty="0" smtClean="0">
                <a:solidFill>
                  <a:schemeClr val="accent4"/>
                </a:solidFill>
              </a:rPr>
              <a:t>text so</a:t>
            </a:r>
            <a:endParaRPr lang="en-US" sz="2000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4"/>
                </a:solidFill>
              </a:rPr>
              <a:t>you’ll always end in normal mode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</a:t>
            </a:r>
            <a:r>
              <a:rPr lang="en-US" dirty="0" err="1" smtClean="0">
                <a:solidFill>
                  <a:schemeClr val="accent4"/>
                </a:solidFill>
              </a:rPr>
              <a:t>i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insert mode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- insert </a:t>
            </a:r>
            <a:r>
              <a:rPr lang="en-US" dirty="0" smtClean="0">
                <a:solidFill>
                  <a:schemeClr val="accent1"/>
                </a:solidFill>
              </a:rPr>
              <a:t>before</a:t>
            </a:r>
            <a:r>
              <a:rPr lang="en-US" dirty="0" smtClean="0"/>
              <a:t> cursor</a:t>
            </a:r>
          </a:p>
          <a:p>
            <a:r>
              <a:rPr lang="en-US" dirty="0" smtClean="0"/>
              <a:t>a – insert </a:t>
            </a:r>
            <a:r>
              <a:rPr lang="en-US" dirty="0" smtClean="0">
                <a:solidFill>
                  <a:schemeClr val="accent3"/>
                </a:solidFill>
              </a:rPr>
              <a:t>after</a:t>
            </a:r>
            <a:r>
              <a:rPr lang="en-US" dirty="0" smtClean="0"/>
              <a:t>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– insert at start of line</a:t>
            </a:r>
          </a:p>
          <a:p>
            <a:r>
              <a:rPr lang="en-US" dirty="0" smtClean="0"/>
              <a:t>A – append to end of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A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see the pattern?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letter does something</a:t>
            </a:r>
          </a:p>
          <a:p>
            <a:endParaRPr lang="en-US" dirty="0" smtClean="0"/>
          </a:p>
          <a:p>
            <a:r>
              <a:rPr lang="en-US" dirty="0" smtClean="0"/>
              <a:t>shift modifies it in some way</a:t>
            </a:r>
          </a:p>
          <a:p>
            <a:endParaRPr lang="en-US" dirty="0" smtClean="0"/>
          </a:p>
          <a:p>
            <a:r>
              <a:rPr lang="en-US" dirty="0" smtClean="0"/>
              <a:t>ctrl also modifies some keys</a:t>
            </a:r>
          </a:p>
          <a:p>
            <a:endParaRPr lang="en-US" dirty="0" smtClean="0"/>
          </a:p>
          <a:p>
            <a:r>
              <a:rPr lang="en-US" dirty="0" smtClean="0"/>
              <a:t>vim is full of patterns</a:t>
            </a:r>
          </a:p>
        </p:txBody>
      </p:sp>
    </p:spTree>
    <p:extLst>
      <p:ext uri="{BB962C8B-B14F-4D97-AF65-F5344CB8AC3E}">
        <p14:creationId xmlns:p14="http://schemas.microsoft.com/office/powerpoint/2010/main" val="15700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3"/>
                </a:solidFill>
              </a:rPr>
              <a:t>un-pattern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H,J,K,L are oddities</a:t>
            </a:r>
          </a:p>
          <a:p>
            <a:pPr lvl="1"/>
            <a:r>
              <a:rPr lang="en-US" dirty="0" smtClean="0"/>
              <a:t>J joins lines, which is handy</a:t>
            </a:r>
          </a:p>
          <a:p>
            <a:pPr lvl="1"/>
            <a:r>
              <a:rPr lang="en-US" dirty="0" smtClean="0"/>
              <a:t>use :help for others</a:t>
            </a:r>
          </a:p>
        </p:txBody>
      </p:sp>
    </p:spTree>
    <p:extLst>
      <p:ext uri="{BB962C8B-B14F-4D97-AF65-F5344CB8AC3E}">
        <p14:creationId xmlns:p14="http://schemas.microsoft.com/office/powerpoint/2010/main" val="10136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accent1"/>
                </a:solidFill>
              </a:rPr>
              <a:t>help is helpful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 one of the following</a:t>
            </a:r>
          </a:p>
          <a:p>
            <a:pPr lvl="1"/>
            <a:r>
              <a:rPr lang="en-US" dirty="0"/>
              <a:t>:help 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/>
              <a:t>:help I</a:t>
            </a:r>
          </a:p>
          <a:p>
            <a:endParaRPr lang="en-US" dirty="0" smtClean="0"/>
          </a:p>
          <a:p>
            <a:r>
              <a:rPr lang="en-US" dirty="0" smtClean="0"/>
              <a:t>use :help to figure out things do</a:t>
            </a:r>
          </a:p>
          <a:p>
            <a:endParaRPr lang="en-US" dirty="0"/>
          </a:p>
          <a:p>
            <a:r>
              <a:rPr lang="en-US" dirty="0" smtClean="0"/>
              <a:t>tab completion works here!</a:t>
            </a:r>
          </a:p>
          <a:p>
            <a:r>
              <a:rPr lang="en-US" dirty="0" smtClean="0"/>
              <a:t>Ctrl-d is another way to show completion options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</a:t>
            </a:r>
            <a:r>
              <a:rPr lang="en-US" dirty="0" err="1" smtClean="0">
                <a:solidFill>
                  <a:schemeClr val="accent4"/>
                </a:solidFill>
              </a:rPr>
              <a:t>c_Ctrl</a:t>
            </a:r>
            <a:r>
              <a:rPr lang="en-US" dirty="0" smtClean="0">
                <a:solidFill>
                  <a:schemeClr val="accent4"/>
                </a:solidFill>
              </a:rPr>
              <a:t>-d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9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2"/>
                </a:solidFill>
              </a:rPr>
              <a:t>typing command</a:t>
            </a:r>
            <a:endParaRPr lang="en-US" sz="80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1022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help split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82862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:help command split the window</a:t>
            </a:r>
          </a:p>
          <a:p>
            <a:endParaRPr lang="en-US" dirty="0"/>
          </a:p>
          <a:p>
            <a:r>
              <a:rPr lang="en-US" dirty="0" smtClean="0"/>
              <a:t>we’ll learn more about this later</a:t>
            </a:r>
          </a:p>
          <a:p>
            <a:endParaRPr lang="en-US" dirty="0"/>
          </a:p>
          <a:p>
            <a:r>
              <a:rPr lang="en-US" dirty="0" smtClean="0"/>
              <a:t>for now, know that :q closes </a:t>
            </a:r>
            <a:r>
              <a:rPr lang="en-US" dirty="0" smtClean="0"/>
              <a:t>it</a:t>
            </a:r>
          </a:p>
          <a:p>
            <a:endParaRPr lang="en-US" dirty="0"/>
          </a:p>
          <a:p>
            <a:r>
              <a:rPr lang="en-US" dirty="0" smtClean="0"/>
              <a:t>use :help on keys as we go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help split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327" y="64770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:help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2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who am i?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2609671"/>
            <a:ext cx="52661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k</a:t>
            </a:r>
            <a:r>
              <a:rPr lang="en-US" sz="7200" dirty="0" smtClean="0"/>
              <a:t>yle tolle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3437" y="5754096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@kyletolle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26589" y="6498096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github.com/</a:t>
            </a:r>
            <a:r>
              <a:rPr lang="en-US" dirty="0" err="1" smtClean="0">
                <a:solidFill>
                  <a:schemeClr val="accent3"/>
                </a:solidFill>
              </a:rPr>
              <a:t>kyletolle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3800" y="6107668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n</a:t>
            </a:r>
            <a:r>
              <a:rPr lang="en-US" dirty="0" smtClean="0">
                <a:solidFill>
                  <a:schemeClr val="accent3"/>
                </a:solidFill>
              </a:rPr>
              <a:t>ullsix.com</a:t>
            </a:r>
            <a:endParaRPr lang="en-US" dirty="0" smtClean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343400"/>
            <a:ext cx="1244743" cy="23491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9414" y="3758625"/>
            <a:ext cx="6974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ambitious software developer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editing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x – delete char under cursor</a:t>
            </a:r>
          </a:p>
          <a:p>
            <a:endParaRPr lang="en-US" dirty="0"/>
          </a:p>
          <a:p>
            <a:r>
              <a:rPr lang="en-US" dirty="0" smtClean="0"/>
              <a:t>r{char} – replace char under cursor with {char}</a:t>
            </a:r>
          </a:p>
          <a:p>
            <a:endParaRPr lang="en-US" dirty="0" smtClean="0"/>
          </a:p>
          <a:p>
            <a:r>
              <a:rPr lang="en-US" dirty="0" smtClean="0"/>
              <a:t>R – replace multiple characters, starting with char under cursor</a:t>
            </a:r>
          </a:p>
          <a:p>
            <a:endParaRPr lang="en-US" dirty="0"/>
          </a:p>
          <a:p>
            <a:r>
              <a:rPr lang="en-US" dirty="0" smtClean="0"/>
              <a:t>. – repeat last command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0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writing file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made some changes we want to save</a:t>
            </a:r>
          </a:p>
          <a:p>
            <a:endParaRPr lang="en-US" dirty="0"/>
          </a:p>
          <a:p>
            <a:r>
              <a:rPr lang="en-US" dirty="0" smtClean="0"/>
              <a:t>:w writes the file</a:t>
            </a:r>
          </a:p>
          <a:p>
            <a:endParaRPr lang="en-US" dirty="0"/>
          </a:p>
          <a:p>
            <a:r>
              <a:rPr lang="en-US" dirty="0" smtClean="0"/>
              <a:t>if not in normal mode, :w’s may appear in your file!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:w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7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commands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normal mode, type :</a:t>
            </a:r>
          </a:p>
          <a:p>
            <a:pPr lvl="1"/>
            <a:r>
              <a:rPr lang="en-US" dirty="0" smtClean="0"/>
              <a:t>:w - write</a:t>
            </a:r>
          </a:p>
          <a:p>
            <a:pPr lvl="1"/>
            <a:r>
              <a:rPr lang="en-US" dirty="0" smtClean="0"/>
              <a:t>:q - quit</a:t>
            </a:r>
          </a:p>
          <a:p>
            <a:pPr lvl="1"/>
            <a:r>
              <a:rPr lang="en-US" dirty="0" smtClean="0"/>
              <a:t>:e – edit (without arguments reloads current file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append a ! to force the command</a:t>
            </a:r>
          </a:p>
          <a:p>
            <a:pPr lvl="1"/>
            <a:r>
              <a:rPr lang="en-US" dirty="0" smtClean="0"/>
              <a:t>:</a:t>
            </a:r>
            <a:r>
              <a:rPr lang="en-US" dirty="0" err="1" smtClean="0"/>
              <a:t>wq</a:t>
            </a:r>
            <a:r>
              <a:rPr lang="en-US" dirty="0" smtClean="0"/>
              <a:t> is common</a:t>
            </a:r>
          </a:p>
          <a:p>
            <a:r>
              <a:rPr lang="en-US" dirty="0" smtClean="0"/>
              <a:t>:help :e</a:t>
            </a:r>
          </a:p>
        </p:txBody>
      </p:sp>
    </p:spTree>
    <p:extLst>
      <p:ext uri="{BB962C8B-B14F-4D97-AF65-F5344CB8AC3E}">
        <p14:creationId xmlns:p14="http://schemas.microsoft.com/office/powerpoint/2010/main" val="25872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readonly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msg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1154882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move around the file with certain motion keys</a:t>
            </a:r>
          </a:p>
          <a:p>
            <a:pPr lvl="1"/>
            <a:r>
              <a:rPr lang="en-US" dirty="0" smtClean="0"/>
              <a:t>w – start of next word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 – end of this word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 – back a word</a:t>
            </a:r>
          </a:p>
          <a:p>
            <a:pPr lvl="1"/>
            <a:endParaRPr lang="en-US" dirty="0"/>
          </a:p>
          <a:p>
            <a:r>
              <a:rPr lang="en-US" dirty="0" smtClean="0"/>
              <a:t>use help to find out what W,E,B do</a:t>
            </a:r>
          </a:p>
        </p:txBody>
      </p:sp>
    </p:spTree>
    <p:extLst>
      <p:ext uri="{BB962C8B-B14F-4D97-AF65-F5344CB8AC3E}">
        <p14:creationId xmlns:p14="http://schemas.microsoft.com/office/powerpoint/2010/main" val="37298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more motions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^ - </a:t>
            </a:r>
            <a:r>
              <a:rPr lang="en-US" dirty="0" smtClean="0"/>
              <a:t>first non-blank char on </a:t>
            </a:r>
            <a:r>
              <a:rPr lang="en-US" dirty="0"/>
              <a:t>this </a:t>
            </a:r>
            <a:r>
              <a:rPr lang="en-US" dirty="0" smtClean="0"/>
              <a:t>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- end of this </a:t>
            </a:r>
            <a:r>
              <a:rPr lang="en-US" dirty="0" smtClean="0"/>
              <a:t>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0 – </a:t>
            </a:r>
            <a:r>
              <a:rPr lang="en-US" dirty="0" smtClean="0"/>
              <a:t>first character of </a:t>
            </a:r>
            <a:r>
              <a:rPr lang="en-US" dirty="0"/>
              <a:t>this line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^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9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more </a:t>
            </a:r>
            <a:r>
              <a:rPr lang="en-US" dirty="0">
                <a:solidFill>
                  <a:schemeClr val="accent2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 smtClean="0"/>
              <a:t>gg</a:t>
            </a:r>
            <a:r>
              <a:rPr lang="en-US" dirty="0" smtClean="0"/>
              <a:t> – beginning of file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 – end of file</a:t>
            </a:r>
          </a:p>
          <a:p>
            <a:endParaRPr lang="en-US" dirty="0" smtClean="0"/>
          </a:p>
          <a:p>
            <a:pPr lvl="1"/>
            <a:r>
              <a:rPr lang="en-US" dirty="0" err="1"/>
              <a:t>h,j,k,l</a:t>
            </a:r>
            <a:r>
              <a:rPr lang="en-US" dirty="0"/>
              <a:t> </a:t>
            </a:r>
            <a:r>
              <a:rPr lang="en-US" dirty="0" smtClean="0"/>
              <a:t>are movements too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</a:t>
            </a:r>
            <a:r>
              <a:rPr lang="en-US" dirty="0" err="1" smtClean="0">
                <a:solidFill>
                  <a:schemeClr val="accent4"/>
                </a:solidFill>
              </a:rPr>
              <a:t>gg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09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3"/>
                </a:solidFill>
              </a:rPr>
              <a:t>bigger picture</a:t>
            </a:r>
            <a:endParaRPr lang="en-US" sz="80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pair motions with commands</a:t>
            </a:r>
          </a:p>
          <a:p>
            <a:endParaRPr lang="en-US" dirty="0" smtClean="0"/>
          </a:p>
          <a:p>
            <a:r>
              <a:rPr lang="en-US" dirty="0" smtClean="0"/>
              <a:t>general formula is</a:t>
            </a:r>
          </a:p>
          <a:p>
            <a:pPr lvl="1"/>
            <a:r>
              <a:rPr lang="en-US" dirty="0" smtClean="0"/>
              <a:t>{#}command{motion}</a:t>
            </a:r>
          </a:p>
          <a:p>
            <a:pPr lvl="2"/>
            <a:r>
              <a:rPr lang="en-US" dirty="0" smtClean="0"/>
              <a:t>perform the command this many times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hat command to perform</a:t>
            </a:r>
          </a:p>
          <a:p>
            <a:pPr lvl="2"/>
            <a:r>
              <a:rPr lang="en-US" dirty="0" smtClean="0"/>
              <a:t>what motion to perform the command 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8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commands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manipulate text from normal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{#}d{motion} – delete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{#}c{motion} – change</a:t>
            </a:r>
          </a:p>
          <a:p>
            <a:endParaRPr lang="en-US" dirty="0" smtClean="0"/>
          </a:p>
          <a:p>
            <a:r>
              <a:rPr lang="en-US" dirty="0" smtClean="0"/>
              <a:t>. repeats the last command</a:t>
            </a:r>
          </a:p>
          <a:p>
            <a:pPr lvl="1"/>
            <a:r>
              <a:rPr lang="en-US" dirty="0" smtClean="0"/>
              <a:t>feels good to be lazy!</a:t>
            </a:r>
          </a:p>
        </p:txBody>
      </p:sp>
    </p:spTree>
    <p:extLst>
      <p:ext uri="{BB962C8B-B14F-4D97-AF65-F5344CB8AC3E}">
        <p14:creationId xmlns:p14="http://schemas.microsoft.com/office/powerpoint/2010/main" val="1237100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chemeClr val="accent2"/>
                </a:solidFill>
              </a:rPr>
              <a:t>linewise</a:t>
            </a:r>
            <a:r>
              <a:rPr lang="en-US" sz="6600" dirty="0" smtClean="0">
                <a:solidFill>
                  <a:schemeClr val="accent2"/>
                </a:solidFill>
              </a:rPr>
              <a:t> commands</a:t>
            </a:r>
            <a:endParaRPr lang="en-US" sz="66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whole line</a:t>
            </a:r>
          </a:p>
          <a:p>
            <a:pPr lvl="1"/>
            <a:r>
              <a:rPr lang="en-US" dirty="0" err="1" smtClean="0"/>
              <a:t>dd</a:t>
            </a:r>
            <a:r>
              <a:rPr lang="en-US" dirty="0" smtClean="0"/>
              <a:t> - delete</a:t>
            </a:r>
          </a:p>
          <a:p>
            <a:pPr lvl="1"/>
            <a:r>
              <a:rPr lang="en-US" dirty="0" smtClean="0"/>
              <a:t>cc - change</a:t>
            </a:r>
          </a:p>
          <a:p>
            <a:pPr lvl="1"/>
            <a:r>
              <a:rPr lang="en-US" dirty="0" err="1" smtClean="0"/>
              <a:t>yy</a:t>
            </a:r>
            <a:r>
              <a:rPr lang="en-US" dirty="0" smtClean="0"/>
              <a:t> - yank</a:t>
            </a:r>
          </a:p>
          <a:p>
            <a:pPr lvl="1"/>
            <a:r>
              <a:rPr lang="en-US" dirty="0" smtClean="0"/>
              <a:t>&gt;&gt; - indent</a:t>
            </a:r>
          </a:p>
          <a:p>
            <a:pPr lvl="1"/>
            <a:r>
              <a:rPr lang="en-US" dirty="0" smtClean="0"/>
              <a:t>&lt;&lt; - de-indent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2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3"/>
                </a:solidFill>
              </a:rPr>
              <a:t>vim</a:t>
            </a:r>
            <a:endParaRPr lang="en-US" sz="8000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07" y="1600200"/>
            <a:ext cx="7040386" cy="4525963"/>
          </a:xfrm>
        </p:spPr>
      </p:pic>
    </p:spTree>
    <p:extLst>
      <p:ext uri="{BB962C8B-B14F-4D97-AF65-F5344CB8AC3E}">
        <p14:creationId xmlns:p14="http://schemas.microsoft.com/office/powerpoint/2010/main" val="189674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oops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 – undo</a:t>
            </a:r>
          </a:p>
          <a:p>
            <a:r>
              <a:rPr lang="en-US" dirty="0" smtClean="0"/>
              <a:t>U – undo all changes made to this line</a:t>
            </a:r>
          </a:p>
          <a:p>
            <a:endParaRPr lang="en-US" dirty="0" smtClean="0"/>
          </a:p>
          <a:p>
            <a:r>
              <a:rPr lang="en-US" dirty="0" smtClean="0"/>
              <a:t>Ctrl-r – redo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Ctrl-r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copy/paste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{#}y{motion</a:t>
            </a:r>
            <a:r>
              <a:rPr lang="en-US" dirty="0"/>
              <a:t>} – </a:t>
            </a:r>
            <a:r>
              <a:rPr lang="en-US" dirty="0" smtClean="0"/>
              <a:t>yank</a:t>
            </a:r>
          </a:p>
          <a:p>
            <a:endParaRPr lang="en-US" dirty="0"/>
          </a:p>
          <a:p>
            <a:r>
              <a:rPr lang="en-US" dirty="0" smtClean="0"/>
              <a:t>p – paste after cursor</a:t>
            </a:r>
          </a:p>
          <a:p>
            <a:endParaRPr lang="en-US" dirty="0" smtClean="0"/>
          </a:p>
          <a:p>
            <a:r>
              <a:rPr lang="en-US" dirty="0" smtClean="0"/>
              <a:t>P – paste before cursor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P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38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new lines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– insert new line below current</a:t>
            </a:r>
          </a:p>
          <a:p>
            <a:endParaRPr lang="en-US" dirty="0"/>
          </a:p>
          <a:p>
            <a:r>
              <a:rPr lang="en-US" dirty="0" smtClean="0"/>
              <a:t>O – insert new line above current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puts you in insert mode as well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</a:t>
            </a:r>
            <a:r>
              <a:rPr lang="en-US" dirty="0">
                <a:solidFill>
                  <a:schemeClr val="accent4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1004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accent3"/>
                </a:solidFill>
              </a:rPr>
              <a:t>a word, inner word</a:t>
            </a:r>
            <a:endParaRPr lang="en-US" sz="60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. you’re at the end of the word, but want to delete the whole word without moving cursor back</a:t>
            </a:r>
          </a:p>
          <a:p>
            <a:endParaRPr lang="en-US" dirty="0"/>
          </a:p>
          <a:p>
            <a:r>
              <a:rPr lang="en-US" dirty="0" err="1" smtClean="0"/>
              <a:t>daw</a:t>
            </a:r>
            <a:r>
              <a:rPr lang="en-US" dirty="0" smtClean="0"/>
              <a:t> </a:t>
            </a:r>
            <a:r>
              <a:rPr lang="en-US" dirty="0"/>
              <a:t>– delete a </a:t>
            </a:r>
            <a:r>
              <a:rPr lang="en-US" dirty="0" smtClean="0"/>
              <a:t>word - </a:t>
            </a:r>
            <a:r>
              <a:rPr lang="en-US" dirty="0"/>
              <a:t>also deletes whitespace </a:t>
            </a:r>
            <a:r>
              <a:rPr lang="en-US" dirty="0" smtClean="0"/>
              <a:t>following word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diw</a:t>
            </a:r>
            <a:r>
              <a:rPr lang="en-US" dirty="0" smtClean="0"/>
              <a:t> – delete inner word - only deletes text; leaves whitespace</a:t>
            </a:r>
          </a:p>
          <a:p>
            <a:endParaRPr lang="en-US" dirty="0"/>
          </a:p>
          <a:p>
            <a:r>
              <a:rPr lang="en-US" dirty="0"/>
              <a:t>:help aw or :help </a:t>
            </a:r>
            <a:r>
              <a:rPr lang="en-US" dirty="0" err="1" smtClean="0"/>
              <a:t>iw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power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a ton </a:t>
            </a:r>
            <a:r>
              <a:rPr lang="en-US" dirty="0" smtClean="0"/>
              <a:t>of possibilities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3dk </a:t>
            </a:r>
            <a:r>
              <a:rPr lang="en-US" dirty="0"/>
              <a:t>– delete 3 lines </a:t>
            </a:r>
            <a:r>
              <a:rPr lang="en-US" dirty="0" smtClean="0"/>
              <a:t>up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5,10y – yank lines </a:t>
            </a:r>
            <a:r>
              <a:rPr lang="en-US" dirty="0"/>
              <a:t>5 </a:t>
            </a:r>
            <a:r>
              <a:rPr lang="en-US" dirty="0" smtClean="0"/>
              <a:t>through 10</a:t>
            </a:r>
          </a:p>
          <a:p>
            <a:pPr lvl="1"/>
            <a:endParaRPr lang="en-US" dirty="0"/>
          </a:p>
          <a:p>
            <a:r>
              <a:rPr lang="en-US" dirty="0" smtClean="0"/>
              <a:t>try chaining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4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autocomplete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insert mode, type first part of word, then press</a:t>
            </a:r>
          </a:p>
          <a:p>
            <a:pPr lvl="1"/>
            <a:r>
              <a:rPr lang="en-US" dirty="0" smtClean="0"/>
              <a:t>Ctrl-n - insert next matching word</a:t>
            </a:r>
          </a:p>
          <a:p>
            <a:pPr lvl="1"/>
            <a:r>
              <a:rPr lang="en-US" dirty="0" smtClean="0"/>
              <a:t>Ctrl-p – insert previous matching word</a:t>
            </a:r>
          </a:p>
          <a:p>
            <a:pPr lvl="1"/>
            <a:endParaRPr lang="en-US" dirty="0"/>
          </a:p>
          <a:p>
            <a:r>
              <a:rPr lang="en-US" dirty="0" smtClean="0"/>
              <a:t>repeat to cycle through matches</a:t>
            </a:r>
          </a:p>
          <a:p>
            <a:endParaRPr lang="en-US" dirty="0"/>
          </a:p>
          <a:p>
            <a:r>
              <a:rPr lang="en-US" dirty="0" smtClean="0"/>
              <a:t>:help </a:t>
            </a:r>
            <a:r>
              <a:rPr lang="en-US" dirty="0" err="1" smtClean="0"/>
              <a:t>i_ctrl</a:t>
            </a:r>
            <a:r>
              <a:rPr lang="en-US" dirty="0" smtClean="0"/>
              <a:t>-n</a:t>
            </a:r>
          </a:p>
        </p:txBody>
      </p:sp>
    </p:spTree>
    <p:extLst>
      <p:ext uri="{BB962C8B-B14F-4D97-AF65-F5344CB8AC3E}">
        <p14:creationId xmlns:p14="http://schemas.microsoft.com/office/powerpoint/2010/main" val="157195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autocomplete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8084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chemeClr val="accent1"/>
                </a:solidFill>
              </a:rPr>
              <a:t>jumping around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Ctrl-f </a:t>
            </a:r>
            <a:r>
              <a:rPr lang="en-US" dirty="0"/>
              <a:t>– jump forward a screen</a:t>
            </a:r>
          </a:p>
          <a:p>
            <a:r>
              <a:rPr lang="en-US" dirty="0"/>
              <a:t>Ctrl-b – jump backward a screen</a:t>
            </a:r>
          </a:p>
          <a:p>
            <a:endParaRPr lang="en-US" dirty="0"/>
          </a:p>
          <a:p>
            <a:r>
              <a:rPr lang="en-US" dirty="0" smtClean="0"/>
              <a:t>:{#} </a:t>
            </a:r>
            <a:r>
              <a:rPr lang="en-US" dirty="0"/>
              <a:t>- to go to line #</a:t>
            </a:r>
          </a:p>
          <a:p>
            <a:endParaRPr lang="en-US" dirty="0" smtClean="0"/>
          </a:p>
          <a:p>
            <a:r>
              <a:rPr lang="en-US" dirty="0" smtClean="0"/>
              <a:t>Ctrl-</a:t>
            </a:r>
            <a:r>
              <a:rPr lang="en-US" dirty="0"/>
              <a:t>o</a:t>
            </a:r>
            <a:r>
              <a:rPr lang="en-US" dirty="0" smtClean="0"/>
              <a:t> – follow breadcrumb backward</a:t>
            </a:r>
          </a:p>
          <a:p>
            <a:r>
              <a:rPr lang="en-US" dirty="0" smtClean="0"/>
              <a:t>Ctrl-</a:t>
            </a:r>
            <a:r>
              <a:rPr lang="en-US" dirty="0" err="1" smtClean="0"/>
              <a:t>i</a:t>
            </a:r>
            <a:r>
              <a:rPr lang="en-US" dirty="0" smtClean="0"/>
              <a:t> – follow breadcrumb forward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Ctrl-o</a:t>
            </a:r>
          </a:p>
        </p:txBody>
      </p:sp>
    </p:spTree>
    <p:extLst>
      <p:ext uri="{BB962C8B-B14F-4D97-AF65-F5344CB8AC3E}">
        <p14:creationId xmlns:p14="http://schemas.microsoft.com/office/powerpoint/2010/main" val="128902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searching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/{text} - search forward</a:t>
            </a:r>
          </a:p>
          <a:p>
            <a:r>
              <a:rPr lang="en-US" dirty="0" smtClean="0"/>
              <a:t>?{text} – search backward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 – repeat search in that direction</a:t>
            </a:r>
          </a:p>
          <a:p>
            <a:r>
              <a:rPr lang="en-US" dirty="0" smtClean="0"/>
              <a:t>N – repeat search in opposite direction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/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5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searching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Searches wrap around file start/end</a:t>
            </a:r>
          </a:p>
          <a:p>
            <a:endParaRPr lang="en-US" dirty="0" smtClean="0"/>
          </a:p>
          <a:p>
            <a:r>
              <a:rPr lang="en-US" dirty="0" smtClean="0"/>
              <a:t>* - search forward for word under cursor</a:t>
            </a:r>
          </a:p>
          <a:p>
            <a:endParaRPr lang="en-US" dirty="0"/>
          </a:p>
          <a:p>
            <a:r>
              <a:rPr lang="en-US" dirty="0" smtClean="0"/>
              <a:t># - like * but backward</a:t>
            </a:r>
          </a:p>
          <a:p>
            <a:endParaRPr lang="en-US" dirty="0"/>
          </a:p>
          <a:p>
            <a:r>
              <a:rPr lang="en-US" dirty="0" smtClean="0"/>
              <a:t>n and N work for repeating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*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7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is vim?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configurable text editor</a:t>
            </a:r>
          </a:p>
          <a:p>
            <a:endParaRPr lang="en-US" dirty="0"/>
          </a:p>
          <a:p>
            <a:r>
              <a:rPr lang="en-US" dirty="0" smtClean="0"/>
              <a:t>improved version of the vi editor</a:t>
            </a:r>
          </a:p>
          <a:p>
            <a:endParaRPr lang="en-US" dirty="0" smtClean="0"/>
          </a:p>
          <a:p>
            <a:r>
              <a:rPr lang="en-US" dirty="0" smtClean="0"/>
              <a:t>perfect for lazy devs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uscle memory maker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4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1"/>
                </a:solidFill>
              </a:rPr>
              <a:t>improving search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:set </a:t>
            </a:r>
            <a:r>
              <a:rPr lang="en-US" dirty="0" err="1" smtClean="0"/>
              <a:t>ignorecase</a:t>
            </a:r>
            <a:r>
              <a:rPr lang="en-US" dirty="0" smtClean="0"/>
              <a:t> – case insensitive</a:t>
            </a:r>
          </a:p>
          <a:p>
            <a:endParaRPr lang="en-US" dirty="0" smtClean="0"/>
          </a:p>
          <a:p>
            <a:r>
              <a:rPr lang="en-US" dirty="0" smtClean="0"/>
              <a:t>:set </a:t>
            </a:r>
            <a:r>
              <a:rPr lang="en-US" dirty="0" err="1" smtClean="0"/>
              <a:t>smartcase</a:t>
            </a:r>
            <a:r>
              <a:rPr lang="en-US" dirty="0" smtClean="0"/>
              <a:t> – ignore case only if all lowercase</a:t>
            </a:r>
          </a:p>
          <a:p>
            <a:endParaRPr lang="en-US" dirty="0" smtClean="0"/>
          </a:p>
          <a:p>
            <a:r>
              <a:rPr lang="en-US" dirty="0" smtClean="0"/>
              <a:t>:set </a:t>
            </a:r>
            <a:r>
              <a:rPr lang="en-US" dirty="0" err="1" smtClean="0"/>
              <a:t>incsearch</a:t>
            </a:r>
            <a:r>
              <a:rPr lang="en-US" dirty="0" smtClean="0"/>
              <a:t> – shows first matching word as you type</a:t>
            </a:r>
          </a:p>
          <a:p>
            <a:endParaRPr lang="en-US" dirty="0"/>
          </a:p>
          <a:p>
            <a:r>
              <a:rPr lang="en-US" dirty="0" smtClean="0"/>
              <a:t>add these lines (without semicolons) to .</a:t>
            </a:r>
            <a:r>
              <a:rPr lang="en-US" dirty="0" err="1" smtClean="0"/>
              <a:t>vimrc</a:t>
            </a:r>
            <a:r>
              <a:rPr lang="en-US" dirty="0" smtClean="0"/>
              <a:t> to have them be defaults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set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69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incsearch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776577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3"/>
                </a:solidFill>
              </a:rPr>
              <a:t>search highlight</a:t>
            </a:r>
            <a:endParaRPr lang="en-US" sz="66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:set </a:t>
            </a:r>
            <a:r>
              <a:rPr lang="en-US" dirty="0" err="1"/>
              <a:t>hlsearch</a:t>
            </a:r>
            <a:r>
              <a:rPr lang="en-US" dirty="0"/>
              <a:t> – highlights </a:t>
            </a:r>
            <a:r>
              <a:rPr lang="en-US" dirty="0" smtClean="0"/>
              <a:t>search term </a:t>
            </a:r>
            <a:r>
              <a:rPr lang="en-US" dirty="0" err="1" smtClean="0"/>
              <a:t>througout</a:t>
            </a:r>
            <a:r>
              <a:rPr lang="en-US" dirty="0" smtClean="0"/>
              <a:t> the file</a:t>
            </a:r>
          </a:p>
          <a:p>
            <a:endParaRPr lang="en-US" dirty="0"/>
          </a:p>
          <a:p>
            <a:r>
              <a:rPr lang="en-US" dirty="0" smtClean="0"/>
              <a:t>:</a:t>
            </a:r>
            <a:r>
              <a:rPr lang="en-US" dirty="0" err="1" smtClean="0"/>
              <a:t>noh</a:t>
            </a:r>
            <a:r>
              <a:rPr lang="en-US" dirty="0" smtClean="0"/>
              <a:t> – no highlight – clears highlights if you no longer want them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0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hlsearch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07092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substitution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:s/old/new – replace first occurrence of old with new on this line</a:t>
            </a:r>
          </a:p>
          <a:p>
            <a:endParaRPr lang="en-US" dirty="0"/>
          </a:p>
          <a:p>
            <a:r>
              <a:rPr lang="en-US" dirty="0" smtClean="0"/>
              <a:t>add flags to the end:</a:t>
            </a:r>
          </a:p>
          <a:p>
            <a:pPr lvl="1"/>
            <a:r>
              <a:rPr lang="en-US" dirty="0" smtClean="0"/>
              <a:t>:s/old/new/</a:t>
            </a:r>
            <a:r>
              <a:rPr lang="en-US" dirty="0" err="1" smtClean="0"/>
              <a:t>gc</a:t>
            </a:r>
            <a:endParaRPr lang="en-US" dirty="0" smtClean="0"/>
          </a:p>
          <a:p>
            <a:pPr lvl="2"/>
            <a:r>
              <a:rPr lang="en-US" dirty="0" smtClean="0"/>
              <a:t>g – global - replaces all occurrences on line</a:t>
            </a:r>
          </a:p>
          <a:p>
            <a:pPr lvl="2"/>
            <a:r>
              <a:rPr lang="en-US" dirty="0" smtClean="0"/>
              <a:t>c – confirmation - prompts confirmation each time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</a:t>
            </a:r>
            <a:r>
              <a:rPr lang="en-US" dirty="0" err="1" smtClean="0">
                <a:solidFill>
                  <a:schemeClr val="accent4"/>
                </a:solidFill>
              </a:rPr>
              <a:t>s_flags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3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substitution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:%s/old/new/g – replace </a:t>
            </a:r>
            <a:r>
              <a:rPr lang="en-US" dirty="0">
                <a:solidFill>
                  <a:schemeClr val="accent1"/>
                </a:solidFill>
              </a:rPr>
              <a:t>all</a:t>
            </a:r>
            <a:r>
              <a:rPr lang="en-US" dirty="0"/>
              <a:t> occurrences of old with new in whole file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:%</a:t>
            </a:r>
            <a:r>
              <a:rPr lang="en-US" dirty="0"/>
              <a:t>s/old/new/ - replace </a:t>
            </a:r>
            <a:r>
              <a:rPr lang="en-US" dirty="0">
                <a:solidFill>
                  <a:schemeClr val="accent3"/>
                </a:solidFill>
              </a:rPr>
              <a:t>first</a:t>
            </a:r>
            <a:r>
              <a:rPr lang="en-US" dirty="0"/>
              <a:t> occurrence of old with new on all lines in whole file</a:t>
            </a:r>
          </a:p>
          <a:p>
            <a:endParaRPr lang="en-US" dirty="0"/>
          </a:p>
          <a:p>
            <a:r>
              <a:rPr lang="en-US" dirty="0" smtClean="0"/>
              <a:t>&amp; - repeat last substitution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&amp;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4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buffers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file opened is its own buffer</a:t>
            </a:r>
          </a:p>
          <a:p>
            <a:endParaRPr lang="en-US" dirty="0"/>
          </a:p>
          <a:p>
            <a:r>
              <a:rPr lang="en-US" dirty="0" smtClean="0"/>
              <a:t>might only be viewing one buffer but the others are still open</a:t>
            </a:r>
          </a:p>
          <a:p>
            <a:endParaRPr lang="en-US" dirty="0"/>
          </a:p>
          <a:p>
            <a:r>
              <a:rPr lang="en-US" dirty="0" smtClean="0"/>
              <a:t>switch between buffers</a:t>
            </a:r>
          </a:p>
          <a:p>
            <a:endParaRPr lang="en-US" dirty="0"/>
          </a:p>
          <a:p>
            <a:r>
              <a:rPr lang="en-US" dirty="0" smtClean="0"/>
              <a:t>show buffers in different windows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:buffer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4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buffers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:e {filename} – edit filename in current window - creates new buffer</a:t>
            </a:r>
          </a:p>
          <a:p>
            <a:endParaRPr lang="en-US" dirty="0" smtClean="0"/>
          </a:p>
          <a:p>
            <a:r>
              <a:rPr lang="en-US" dirty="0" smtClean="0"/>
              <a:t>:</a:t>
            </a:r>
            <a:r>
              <a:rPr lang="en-US" dirty="0" err="1" smtClean="0"/>
              <a:t>ls</a:t>
            </a:r>
            <a:r>
              <a:rPr lang="en-US" dirty="0" smtClean="0"/>
              <a:t> – show buffers</a:t>
            </a:r>
          </a:p>
          <a:p>
            <a:r>
              <a:rPr lang="en-US" dirty="0" smtClean="0"/>
              <a:t>:b{#} - switch to buffer #</a:t>
            </a:r>
          </a:p>
          <a:p>
            <a:r>
              <a:rPr lang="en-US" dirty="0" smtClean="0"/>
              <a:t>:</a:t>
            </a:r>
            <a:r>
              <a:rPr lang="en-US" dirty="0" err="1" smtClean="0"/>
              <a:t>bn</a:t>
            </a:r>
            <a:r>
              <a:rPr lang="en-US" dirty="0" smtClean="0"/>
              <a:t>,:</a:t>
            </a:r>
            <a:r>
              <a:rPr lang="en-US" dirty="0" err="1" smtClean="0"/>
              <a:t>bp</a:t>
            </a:r>
            <a:r>
              <a:rPr lang="en-US" dirty="0" smtClean="0"/>
              <a:t> – buffer next/previous</a:t>
            </a:r>
          </a:p>
          <a:p>
            <a:r>
              <a:rPr lang="en-US" dirty="0" smtClean="0"/>
              <a:t>:</a:t>
            </a:r>
            <a:r>
              <a:rPr lang="en-US" dirty="0" err="1" smtClean="0"/>
              <a:t>bd</a:t>
            </a:r>
            <a:r>
              <a:rPr lang="en-US" dirty="0" smtClean="0"/>
              <a:t> – buffer 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</a:t>
            </a:r>
            <a:r>
              <a:rPr lang="en-US" dirty="0" err="1" smtClean="0">
                <a:solidFill>
                  <a:schemeClr val="accent4"/>
                </a:solidFill>
              </a:rPr>
              <a:t>bd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08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:</a:t>
            </a:r>
            <a:r>
              <a:rPr lang="en-US" dirty="0" err="1" smtClean="0">
                <a:solidFill>
                  <a:schemeClr val="accent3"/>
                </a:solidFill>
              </a:rPr>
              <a:t>ls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114855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1"/>
                </a:solidFill>
              </a:rPr>
              <a:t>buffer/file info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Ctrl-g </a:t>
            </a:r>
            <a:r>
              <a:rPr lang="en-US" dirty="0" smtClean="0"/>
              <a:t>or :f shows</a:t>
            </a:r>
          </a:p>
          <a:p>
            <a:pPr lvl="1"/>
            <a:r>
              <a:rPr lang="en-US" dirty="0" smtClean="0"/>
              <a:t>current file name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cursor position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file status (read-only, modified,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helpful to get bearings when switching between buffers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Ctrl-g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3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8000" dirty="0" smtClean="0">
                <a:solidFill>
                  <a:schemeClr val="accent2"/>
                </a:solidFill>
              </a:rPr>
              <a:t>what isn’t vim?</a:t>
            </a:r>
            <a:endParaRPr lang="en-US" sz="8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word processor</a:t>
            </a:r>
          </a:p>
          <a:p>
            <a:endParaRPr lang="en-US" dirty="0" smtClean="0"/>
          </a:p>
          <a:p>
            <a:r>
              <a:rPr lang="en-US" dirty="0" smtClean="0"/>
              <a:t>not a hand holder</a:t>
            </a:r>
          </a:p>
          <a:p>
            <a:endParaRPr lang="en-US" dirty="0"/>
          </a:p>
          <a:p>
            <a:r>
              <a:rPr lang="en-US" dirty="0" smtClean="0"/>
              <a:t>not a tool learned in a week</a:t>
            </a:r>
          </a:p>
          <a:p>
            <a:endParaRPr lang="en-US" dirty="0"/>
          </a:p>
          <a:p>
            <a:r>
              <a:rPr lang="en-US" dirty="0" smtClean="0"/>
              <a:t>never gonna let you down</a:t>
            </a:r>
          </a:p>
        </p:txBody>
      </p:sp>
    </p:spTree>
    <p:extLst>
      <p:ext uri="{BB962C8B-B14F-4D97-AF65-F5344CB8AC3E}">
        <p14:creationId xmlns:p14="http://schemas.microsoft.com/office/powerpoint/2010/main" val="11576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windows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:help {foo} splits the window</a:t>
            </a:r>
          </a:p>
          <a:p>
            <a:endParaRPr lang="en-US" dirty="0"/>
          </a:p>
          <a:p>
            <a:r>
              <a:rPr lang="en-US" dirty="0" smtClean="0"/>
              <a:t>show multiple buffers at same time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. edit spec/code side by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00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accent3"/>
                </a:solidFill>
              </a:rPr>
              <a:t>splitting windows</a:t>
            </a:r>
            <a:endParaRPr lang="en-US" sz="66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split the edit area multiple ways</a:t>
            </a:r>
          </a:p>
          <a:p>
            <a:pPr lvl="1"/>
            <a:r>
              <a:rPr lang="en-US" dirty="0" smtClean="0"/>
              <a:t>:</a:t>
            </a:r>
            <a:r>
              <a:rPr lang="en-US" dirty="0" err="1"/>
              <a:t>sp</a:t>
            </a:r>
            <a:r>
              <a:rPr lang="en-US" dirty="0"/>
              <a:t>(lit) - </a:t>
            </a:r>
            <a:r>
              <a:rPr lang="en-US" dirty="0" smtClean="0"/>
              <a:t>horizontal</a:t>
            </a:r>
            <a:endParaRPr lang="en-US" dirty="0"/>
          </a:p>
          <a:p>
            <a:pPr lvl="1"/>
            <a:r>
              <a:rPr lang="en-US" dirty="0"/>
              <a:t>:</a:t>
            </a:r>
            <a:r>
              <a:rPr lang="en-US" dirty="0" err="1"/>
              <a:t>vs</a:t>
            </a:r>
            <a:r>
              <a:rPr lang="en-US" dirty="0"/>
              <a:t>(</a:t>
            </a:r>
            <a:r>
              <a:rPr lang="en-US" dirty="0" err="1"/>
              <a:t>plit</a:t>
            </a:r>
            <a:r>
              <a:rPr lang="en-US" dirty="0"/>
              <a:t>) – vertical</a:t>
            </a:r>
          </a:p>
          <a:p>
            <a:endParaRPr lang="en-US" dirty="0" smtClean="0"/>
          </a:p>
          <a:p>
            <a:r>
              <a:rPr lang="en-US" dirty="0" smtClean="0"/>
              <a:t>:q closes current window</a:t>
            </a:r>
            <a:endParaRPr lang="en-US" dirty="0"/>
          </a:p>
          <a:p>
            <a:pPr lvl="1"/>
            <a:r>
              <a:rPr lang="en-US" dirty="0" smtClean="0"/>
              <a:t>buffer still exists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</a:t>
            </a:r>
            <a:r>
              <a:rPr lang="en-US" dirty="0" err="1" smtClean="0">
                <a:solidFill>
                  <a:schemeClr val="accent4"/>
                </a:solidFill>
              </a:rPr>
              <a:t>vs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12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vsplit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1506"/>
            <a:ext cx="8229600" cy="3943350"/>
          </a:xfrm>
        </p:spPr>
      </p:pic>
    </p:spTree>
    <p:extLst>
      <p:ext uri="{BB962C8B-B14F-4D97-AF65-F5344CB8AC3E}">
        <p14:creationId xmlns:p14="http://schemas.microsoft.com/office/powerpoint/2010/main" val="2510893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window commands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Ctrl-w w - cycles between windows</a:t>
            </a:r>
          </a:p>
          <a:p>
            <a:endParaRPr lang="en-US" dirty="0"/>
          </a:p>
          <a:p>
            <a:r>
              <a:rPr lang="en-US" dirty="0" smtClean="0"/>
              <a:t>Ctrl-w </a:t>
            </a:r>
            <a:r>
              <a:rPr lang="en-US" dirty="0" err="1" smtClean="0"/>
              <a:t>h,j,k,l</a:t>
            </a:r>
            <a:r>
              <a:rPr lang="en-US" dirty="0" smtClean="0"/>
              <a:t> - moves to window in that direction</a:t>
            </a:r>
          </a:p>
          <a:p>
            <a:endParaRPr lang="en-US" dirty="0"/>
          </a:p>
          <a:p>
            <a:r>
              <a:rPr lang="en-US" dirty="0" smtClean="0"/>
              <a:t>:help Ctrl-w for more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9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visual mode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many modes</a:t>
            </a:r>
          </a:p>
          <a:p>
            <a:endParaRPr lang="en-US" dirty="0"/>
          </a:p>
          <a:p>
            <a:r>
              <a:rPr lang="en-US" dirty="0" smtClean="0"/>
              <a:t>starts a highlighted area</a:t>
            </a:r>
          </a:p>
          <a:p>
            <a:endParaRPr lang="en-US" dirty="0"/>
          </a:p>
          <a:p>
            <a:r>
              <a:rPr lang="en-US" dirty="0" smtClean="0"/>
              <a:t>v – visual mode per character</a:t>
            </a:r>
          </a:p>
          <a:p>
            <a:r>
              <a:rPr lang="en-US" dirty="0" smtClean="0"/>
              <a:t>V – visual mode </a:t>
            </a:r>
            <a:r>
              <a:rPr lang="en-US" dirty="0" err="1" smtClean="0"/>
              <a:t>linewise</a:t>
            </a:r>
            <a:endParaRPr lang="en-US" dirty="0"/>
          </a:p>
          <a:p>
            <a:r>
              <a:rPr lang="en-US" dirty="0" smtClean="0"/>
              <a:t>Ctrl-v – visual mode </a:t>
            </a:r>
            <a:r>
              <a:rPr lang="en-US" dirty="0" err="1" smtClean="0"/>
              <a:t>blockwise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v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54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visual mode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735048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visual mode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visual mode is selected, use motions to expand the highlighted text</a:t>
            </a:r>
          </a:p>
          <a:p>
            <a:pPr lvl="1"/>
            <a:r>
              <a:rPr lang="en-US" dirty="0" smtClean="0"/>
              <a:t>V j – selects this line and 1 below</a:t>
            </a:r>
          </a:p>
          <a:p>
            <a:endParaRPr lang="en-US" dirty="0"/>
          </a:p>
          <a:p>
            <a:r>
              <a:rPr lang="en-US" dirty="0" smtClean="0"/>
              <a:t>after selected, use a command</a:t>
            </a:r>
          </a:p>
          <a:p>
            <a:pPr lvl="1"/>
            <a:r>
              <a:rPr lang="en-US" dirty="0"/>
              <a:t>delete/yank/substitute/</a:t>
            </a:r>
            <a:r>
              <a:rPr lang="en-US" dirty="0" err="1"/>
              <a:t>etc</a:t>
            </a:r>
            <a:endParaRPr lang="en-US" dirty="0" smtClean="0"/>
          </a:p>
          <a:p>
            <a:pPr lvl="1"/>
            <a:r>
              <a:rPr lang="en-US" dirty="0" smtClean="0"/>
              <a:t>performed only to the selected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54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.</a:t>
            </a:r>
            <a:r>
              <a:rPr lang="en-US" dirty="0" err="1" smtClean="0">
                <a:solidFill>
                  <a:schemeClr val="accent3"/>
                </a:solidFill>
              </a:rPr>
              <a:t>vimrc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file containing vim customizations</a:t>
            </a:r>
          </a:p>
          <a:p>
            <a:endParaRPr lang="en-US" dirty="0"/>
          </a:p>
          <a:p>
            <a:r>
              <a:rPr lang="en-US" dirty="0" smtClean="0"/>
              <a:t>see my .</a:t>
            </a:r>
            <a:r>
              <a:rPr lang="en-US" dirty="0" err="1" smtClean="0"/>
              <a:t>vimrc</a:t>
            </a:r>
            <a:r>
              <a:rPr lang="en-US" dirty="0" smtClean="0"/>
              <a:t> in my </a:t>
            </a:r>
            <a:r>
              <a:rPr lang="en-US" dirty="0" err="1" smtClean="0"/>
              <a:t>dotfiles</a:t>
            </a:r>
            <a:r>
              <a:rPr lang="en-US" dirty="0" smtClean="0"/>
              <a:t> repo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github.com/kyletolle/dotfiles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people share their </a:t>
            </a:r>
            <a:r>
              <a:rPr lang="en-US" dirty="0" err="1" smtClean="0"/>
              <a:t>vimrcs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mix and match as you choose</a:t>
            </a:r>
          </a:p>
        </p:txBody>
      </p:sp>
    </p:spTree>
    <p:extLst>
      <p:ext uri="{BB962C8B-B14F-4D97-AF65-F5344CB8AC3E}">
        <p14:creationId xmlns:p14="http://schemas.microsoft.com/office/powerpoint/2010/main" val="355793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>
                <a:solidFill>
                  <a:schemeClr val="accent1"/>
                </a:solidFill>
              </a:rPr>
              <a:t>create .</a:t>
            </a:r>
            <a:r>
              <a:rPr lang="en-US" sz="8800" dirty="0" err="1" smtClean="0">
                <a:solidFill>
                  <a:schemeClr val="accent1"/>
                </a:solidFill>
              </a:rPr>
              <a:t>vimrc</a:t>
            </a:r>
            <a:endParaRPr lang="en-US" sz="88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:e ~/.</a:t>
            </a:r>
            <a:r>
              <a:rPr lang="en-US" dirty="0" err="1" smtClean="0"/>
              <a:t>vimrc</a:t>
            </a:r>
            <a:r>
              <a:rPr lang="en-US" dirty="0" smtClean="0"/>
              <a:t> – </a:t>
            </a:r>
            <a:r>
              <a:rPr lang="en-US" dirty="0" err="1" smtClean="0"/>
              <a:t>unix</a:t>
            </a:r>
            <a:endParaRPr lang="en-US" dirty="0" smtClean="0"/>
          </a:p>
          <a:p>
            <a:pPr lvl="1"/>
            <a:r>
              <a:rPr lang="en-US" dirty="0" smtClean="0"/>
              <a:t>:e $VIM/_</a:t>
            </a:r>
            <a:r>
              <a:rPr lang="en-US" dirty="0" err="1" smtClean="0"/>
              <a:t>vimrc</a:t>
            </a:r>
            <a:r>
              <a:rPr lang="en-US" dirty="0" smtClean="0"/>
              <a:t> – windows</a:t>
            </a:r>
          </a:p>
          <a:p>
            <a:r>
              <a:rPr lang="en-US" dirty="0" smtClean="0"/>
              <a:t>:r $VIMRUNTIME/</a:t>
            </a:r>
            <a:r>
              <a:rPr lang="en-US" dirty="0" err="1" smtClean="0"/>
              <a:t>vimrc_example.vim</a:t>
            </a:r>
            <a:endParaRPr lang="en-US" dirty="0" smtClean="0"/>
          </a:p>
          <a:p>
            <a:r>
              <a:rPr lang="en-US" dirty="0" smtClean="0"/>
              <a:t>:w to write the file</a:t>
            </a:r>
          </a:p>
          <a:p>
            <a:r>
              <a:rPr lang="en-US" dirty="0" smtClean="0"/>
              <a:t>:help </a:t>
            </a:r>
            <a:r>
              <a:rPr lang="en-US" dirty="0" err="1" smtClean="0"/>
              <a:t>vimrc</a:t>
            </a:r>
            <a:r>
              <a:rPr lang="en-US" dirty="0" smtClean="0"/>
              <a:t>-intro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28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colorschemes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</a:t>
            </a:r>
            <a:r>
              <a:rPr lang="en-US" dirty="0"/>
              <a:t>come with vim</a:t>
            </a:r>
          </a:p>
          <a:p>
            <a:endParaRPr lang="en-US" dirty="0" smtClean="0"/>
          </a:p>
          <a:p>
            <a:r>
              <a:rPr lang="en-US" dirty="0" smtClean="0"/>
              <a:t>solarized is a popular one</a:t>
            </a:r>
          </a:p>
          <a:p>
            <a:endParaRPr lang="en-US" dirty="0" smtClean="0"/>
          </a:p>
          <a:p>
            <a:r>
              <a:rPr lang="en-US" dirty="0" smtClean="0"/>
              <a:t>color packs you can download</a:t>
            </a:r>
          </a:p>
          <a:p>
            <a:endParaRPr lang="en-US" dirty="0" smtClean="0"/>
          </a:p>
          <a:p>
            <a:r>
              <a:rPr lang="en-US" dirty="0" smtClean="0"/>
              <a:t>make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begin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install</a:t>
            </a:r>
          </a:p>
          <a:p>
            <a:endParaRPr lang="en-US" dirty="0" smtClean="0"/>
          </a:p>
          <a:p>
            <a:r>
              <a:rPr lang="en-US" dirty="0" smtClean="0"/>
              <a:t>run vim or gvim</a:t>
            </a:r>
          </a:p>
          <a:p>
            <a:endParaRPr lang="en-US" dirty="0" smtClean="0"/>
          </a:p>
          <a:p>
            <a:r>
              <a:rPr lang="en-US" dirty="0" smtClean="0"/>
              <a:t>learn, learn, learn</a:t>
            </a:r>
          </a:p>
          <a:p>
            <a:pPr lvl="1"/>
            <a:r>
              <a:rPr lang="en-US" dirty="0" smtClean="0"/>
              <a:t>vimtutor (from the cli)</a:t>
            </a:r>
          </a:p>
          <a:p>
            <a:pPr lvl="1"/>
            <a:r>
              <a:rPr lang="en-US" dirty="0" smtClean="0"/>
              <a:t>:help user-manual or :help quickref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mine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017202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solarized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2780190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more </a:t>
            </a:r>
            <a:r>
              <a:rPr lang="en-US" dirty="0">
                <a:solidFill>
                  <a:schemeClr val="accent2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f{char} – moves cursor forward (right) to first occurrence of char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F{char} – like f, but to the left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f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27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more </a:t>
            </a:r>
            <a:r>
              <a:rPr lang="en-US" dirty="0">
                <a:solidFill>
                  <a:schemeClr val="accent3"/>
                </a:solidFill>
              </a:rPr>
              <a:t>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t{char} – moves cursor forward just before first occurrence of char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T{char} – like t, but to the left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; - repeat latest </a:t>
            </a:r>
            <a:r>
              <a:rPr lang="en-US" dirty="0" err="1" smtClean="0"/>
              <a:t>f,F,t,T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, </a:t>
            </a:r>
            <a:r>
              <a:rPr lang="en-US" dirty="0"/>
              <a:t>- repeat latest </a:t>
            </a:r>
            <a:r>
              <a:rPr lang="en-US" dirty="0" err="1"/>
              <a:t>f,F,t,T</a:t>
            </a:r>
            <a:r>
              <a:rPr lang="en-US" dirty="0"/>
              <a:t> </a:t>
            </a:r>
            <a:r>
              <a:rPr lang="en-US" dirty="0" smtClean="0"/>
              <a:t>in opposite direction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;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81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advanced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filetypes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language </a:t>
            </a:r>
            <a:r>
              <a:rPr lang="en-US" dirty="0" smtClean="0"/>
              <a:t>support</a:t>
            </a:r>
          </a:p>
          <a:p>
            <a:endParaRPr lang="en-US" dirty="0"/>
          </a:p>
          <a:p>
            <a:r>
              <a:rPr lang="en-US" dirty="0" smtClean="0"/>
              <a:t>syntax highlighting</a:t>
            </a:r>
          </a:p>
          <a:p>
            <a:endParaRPr lang="en-US" dirty="0"/>
          </a:p>
          <a:p>
            <a:r>
              <a:rPr lang="en-US" dirty="0" smtClean="0"/>
              <a:t>other modes</a:t>
            </a:r>
          </a:p>
        </p:txBody>
      </p:sp>
    </p:spTree>
    <p:extLst>
      <p:ext uri="{BB962C8B-B14F-4D97-AF65-F5344CB8AC3E}">
        <p14:creationId xmlns:p14="http://schemas.microsoft.com/office/powerpoint/2010/main" val="4285375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ruby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2026"/>
            <a:ext cx="8229600" cy="4102311"/>
          </a:xfrm>
        </p:spPr>
      </p:pic>
    </p:spTree>
    <p:extLst>
      <p:ext uri="{BB962C8B-B14F-4D97-AF65-F5344CB8AC3E}">
        <p14:creationId xmlns:p14="http://schemas.microsoft.com/office/powerpoint/2010/main" val="964582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advanced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gvimdiff</a:t>
            </a:r>
            <a:r>
              <a:rPr lang="en-US" dirty="0" smtClean="0"/>
              <a:t> file1 file2</a:t>
            </a:r>
          </a:p>
          <a:p>
            <a:pPr lvl="1"/>
            <a:r>
              <a:rPr lang="en-US" dirty="0" smtClean="0"/>
              <a:t>commands related to diffing/merging files</a:t>
            </a:r>
          </a:p>
          <a:p>
            <a:endParaRPr lang="en-US" dirty="0" smtClean="0"/>
          </a:p>
          <a:p>
            <a:r>
              <a:rPr lang="en-US" dirty="0" smtClean="0"/>
              <a:t>folds</a:t>
            </a:r>
          </a:p>
          <a:p>
            <a:pPr lvl="1"/>
            <a:r>
              <a:rPr lang="en-US" dirty="0" smtClean="0"/>
              <a:t>collapse blocks of code</a:t>
            </a:r>
          </a:p>
          <a:p>
            <a:endParaRPr lang="en-US" dirty="0" smtClean="0"/>
          </a:p>
          <a:p>
            <a:r>
              <a:rPr lang="en-US" dirty="0" smtClean="0"/>
              <a:t>marks – jump around file easier</a:t>
            </a:r>
          </a:p>
          <a:p>
            <a:pPr lvl="1"/>
            <a:r>
              <a:rPr lang="en-US" dirty="0" smtClean="0"/>
              <a:t>ma – mark the current like as a</a:t>
            </a:r>
          </a:p>
          <a:p>
            <a:pPr lvl="1"/>
            <a:r>
              <a:rPr lang="en-US" dirty="0" smtClean="0"/>
              <a:t>‘a – jump to mark a</a:t>
            </a:r>
          </a:p>
          <a:p>
            <a:pPr lvl="1"/>
            <a:r>
              <a:rPr lang="en-US" dirty="0" smtClean="0"/>
              <a:t>Ctrl-</a:t>
            </a:r>
            <a:r>
              <a:rPr lang="en-US" dirty="0"/>
              <a:t>o</a:t>
            </a:r>
            <a:r>
              <a:rPr lang="en-US" dirty="0" smtClean="0"/>
              <a:t>, Ctrl-</a:t>
            </a:r>
            <a:r>
              <a:rPr lang="en-US" dirty="0" err="1"/>
              <a:t>i</a:t>
            </a:r>
            <a:r>
              <a:rPr lang="en-US" dirty="0" smtClean="0"/>
              <a:t> – jump backward and forward to last places you were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5242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gvimdiff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80458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advanced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. – refers to current line</a:t>
            </a:r>
          </a:p>
          <a:p>
            <a:r>
              <a:rPr lang="en-US" dirty="0"/>
              <a:t>% - refers to current file</a:t>
            </a:r>
          </a:p>
          <a:p>
            <a:endParaRPr lang="en-US" dirty="0" smtClean="0"/>
          </a:p>
          <a:p>
            <a:r>
              <a:rPr lang="en-US" dirty="0" smtClean="0"/>
              <a:t>ranges </a:t>
            </a:r>
            <a:r>
              <a:rPr lang="en-US" dirty="0"/>
              <a:t>for </a:t>
            </a:r>
            <a:r>
              <a:rPr lang="en-US" dirty="0" smtClean="0"/>
              <a:t>commands</a:t>
            </a:r>
          </a:p>
          <a:p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:&gt; - indent this line</a:t>
            </a:r>
          </a:p>
          <a:p>
            <a:pPr lvl="1"/>
            <a:r>
              <a:rPr lang="en-US" dirty="0"/>
              <a:t>:.&gt; - indent this line</a:t>
            </a:r>
          </a:p>
          <a:p>
            <a:pPr lvl="1"/>
            <a:r>
              <a:rPr lang="en-US" dirty="0" smtClean="0"/>
              <a:t>:.,+</a:t>
            </a:r>
            <a:r>
              <a:rPr lang="en-US" dirty="0"/>
              <a:t>2&gt; – indent this and the next two lines</a:t>
            </a:r>
          </a:p>
          <a:p>
            <a:pPr lvl="1"/>
            <a:r>
              <a:rPr lang="en-US" dirty="0"/>
              <a:t>:.,’a&gt;&gt; - indent two times from this line until mark a</a:t>
            </a:r>
          </a:p>
          <a:p>
            <a:pPr lvl="1"/>
            <a:r>
              <a:rPr lang="en-US" dirty="0"/>
              <a:t>:%&gt;&gt; indent this whole file two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327" y="64770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:help :range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26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advanced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macros</a:t>
            </a:r>
          </a:p>
          <a:p>
            <a:pPr lvl="1"/>
            <a:r>
              <a:rPr lang="en-US" dirty="0" smtClean="0"/>
              <a:t>repeat a series of actions that you record</a:t>
            </a:r>
          </a:p>
          <a:p>
            <a:endParaRPr lang="en-US" dirty="0"/>
          </a:p>
          <a:p>
            <a:r>
              <a:rPr lang="en-US" dirty="0" smtClean="0"/>
              <a:t>key mapping</a:t>
            </a:r>
          </a:p>
          <a:p>
            <a:pPr lvl="1"/>
            <a:r>
              <a:rPr lang="en-US" dirty="0" smtClean="0"/>
              <a:t>customize things as you like</a:t>
            </a:r>
          </a:p>
          <a:p>
            <a:endParaRPr lang="en-US" dirty="0"/>
          </a:p>
          <a:p>
            <a:r>
              <a:rPr lang="en-US" dirty="0" smtClean="0"/>
              <a:t>plugins</a:t>
            </a:r>
          </a:p>
          <a:p>
            <a:pPr lvl="1"/>
            <a:r>
              <a:rPr lang="en-US" dirty="0" smtClean="0"/>
              <a:t>Command-T for fuzzy file finding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baseline="30000" dirty="0" smtClean="0">
                <a:solidFill>
                  <a:schemeClr val="accent1"/>
                </a:solidFill>
              </a:rPr>
              <a:t>st</a:t>
            </a:r>
            <a:r>
              <a:rPr lang="en-US" dirty="0" smtClean="0">
                <a:solidFill>
                  <a:schemeClr val="accent1"/>
                </a:solidFill>
              </a:rPr>
              <a:t> things 1</a:t>
            </a:r>
            <a:r>
              <a:rPr lang="en-US" baseline="30000" dirty="0" smtClean="0">
                <a:solidFill>
                  <a:schemeClr val="accent1"/>
                </a:solidFill>
              </a:rPr>
              <a:t>st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are some common things you do while editing text, code, </a:t>
            </a:r>
            <a:r>
              <a:rPr lang="en-US" dirty="0" err="1" smtClean="0"/>
              <a:t>config</a:t>
            </a:r>
            <a:r>
              <a:rPr lang="en-US" dirty="0" smtClean="0"/>
              <a:t> files,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7200" y="6462789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open </a:t>
            </a:r>
            <a:r>
              <a:rPr lang="en-US" dirty="0" err="1">
                <a:solidFill>
                  <a:schemeClr val="accent4"/>
                </a:solidFill>
              </a:rPr>
              <a:t>v</a:t>
            </a:r>
            <a:r>
              <a:rPr lang="en-US" dirty="0" err="1" smtClean="0">
                <a:solidFill>
                  <a:schemeClr val="accent4"/>
                </a:solidFill>
              </a:rPr>
              <a:t>imtutor</a:t>
            </a:r>
            <a:r>
              <a:rPr lang="en-US" dirty="0" smtClean="0">
                <a:solidFill>
                  <a:schemeClr val="accent4"/>
                </a:solidFill>
              </a:rPr>
              <a:t> or a file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dirty="0" smtClean="0">
                <a:solidFill>
                  <a:schemeClr val="accent4"/>
                </a:solidFill>
              </a:rPr>
              <a:t>learn by doing!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advanced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registers</a:t>
            </a:r>
          </a:p>
          <a:p>
            <a:pPr lvl="1"/>
            <a:r>
              <a:rPr lang="en-US" dirty="0" smtClean="0"/>
              <a:t>deleting or yanking puts content into default registers</a:t>
            </a:r>
          </a:p>
          <a:p>
            <a:pPr lvl="1"/>
            <a:r>
              <a:rPr lang="en-US" dirty="0" smtClean="0"/>
              <a:t>can specify other registers though</a:t>
            </a:r>
          </a:p>
          <a:p>
            <a:pPr lvl="1"/>
            <a:endParaRPr lang="en-US" dirty="0"/>
          </a:p>
          <a:p>
            <a:r>
              <a:rPr lang="en-US" dirty="0" smtClean="0"/>
              <a:t>tabs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 view/window layout of the open buffers</a:t>
            </a:r>
          </a:p>
          <a:p>
            <a:pPr lvl="1"/>
            <a:endParaRPr lang="en-US" dirty="0"/>
          </a:p>
          <a:p>
            <a:r>
              <a:rPr lang="en-US" dirty="0" smtClean="0"/>
              <a:t>matching</a:t>
            </a:r>
          </a:p>
          <a:p>
            <a:pPr lvl="1"/>
            <a:r>
              <a:rPr lang="en-US" dirty="0"/>
              <a:t>% - match current punctuation</a:t>
            </a:r>
          </a:p>
          <a:p>
            <a:pPr lvl="1"/>
            <a:r>
              <a:rPr lang="en-US" dirty="0" smtClean="0"/>
              <a:t>see if {}, </a:t>
            </a:r>
            <a:r>
              <a:rPr lang="en-US" dirty="0"/>
              <a:t>(), </a:t>
            </a:r>
            <a:r>
              <a:rPr lang="en-US" dirty="0" smtClean="0"/>
              <a:t>do/end, etc. match up properly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3915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references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http://www.vim.org</a:t>
            </a:r>
            <a:endParaRPr lang="en-US" dirty="0"/>
          </a:p>
          <a:p>
            <a:r>
              <a:rPr lang="en-US" dirty="0">
                <a:hlinkClick r:id="rId3"/>
              </a:rPr>
              <a:t>http://vim.wikia.com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a copy of this talk</a:t>
            </a:r>
          </a:p>
          <a:p>
            <a:pPr lvl="1"/>
            <a:r>
              <a:rPr lang="en-US" dirty="0">
                <a:hlinkClick r:id="rId4"/>
              </a:rPr>
              <a:t>https://github.com/kyletolle/talks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simpletutorials.com/tutorials/vim/vimquick.pdf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30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questions?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for showing up!</a:t>
            </a:r>
          </a:p>
          <a:p>
            <a:endParaRPr lang="en-US" dirty="0" smtClean="0"/>
          </a:p>
          <a:p>
            <a:r>
              <a:rPr lang="en-US" dirty="0" err="1" smtClean="0"/>
              <a:t>i</a:t>
            </a:r>
            <a:r>
              <a:rPr lang="en-US" dirty="0" smtClean="0"/>
              <a:t> appreciate any and all feedback!</a:t>
            </a:r>
          </a:p>
          <a:p>
            <a:endParaRPr lang="en-US" dirty="0"/>
          </a:p>
          <a:p>
            <a:r>
              <a:rPr lang="en-US" dirty="0" smtClean="0"/>
              <a:t>improve your </a:t>
            </a:r>
            <a:r>
              <a:rPr lang="en-US" dirty="0" err="1" smtClean="0"/>
              <a:t>vimfoo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274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normal mode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you’re in normal mode by default</a:t>
            </a:r>
          </a:p>
          <a:p>
            <a:endParaRPr lang="en-US" dirty="0" smtClean="0"/>
          </a:p>
          <a:p>
            <a:r>
              <a:rPr lang="en-US" dirty="0"/>
              <a:t>move around and perform commands </a:t>
            </a:r>
          </a:p>
          <a:p>
            <a:endParaRPr lang="en-US" dirty="0" smtClean="0"/>
          </a:p>
          <a:p>
            <a:r>
              <a:rPr lang="en-US" dirty="0" smtClean="0"/>
              <a:t>not for typing text</a:t>
            </a:r>
          </a:p>
          <a:p>
            <a:endParaRPr lang="en-US" dirty="0"/>
          </a:p>
          <a:p>
            <a:r>
              <a:rPr lang="en-US" dirty="0" smtClean="0"/>
              <a:t>&lt;ESC&gt; gets you back to normal mode from any other mode</a:t>
            </a:r>
          </a:p>
          <a:p>
            <a:pPr lvl="1"/>
            <a:r>
              <a:rPr lang="en-US" dirty="0" smtClean="0"/>
              <a:t>Ctrl-[ is equivalent, less hand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>
                <a:solidFill>
                  <a:schemeClr val="accent3"/>
                </a:solidFill>
              </a:rPr>
              <a:t>normal cursor</a:t>
            </a:r>
            <a:endParaRPr lang="en-US" sz="8800" dirty="0"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" y="1600200"/>
            <a:ext cx="7294977" cy="4525963"/>
          </a:xfrm>
        </p:spPr>
      </p:pic>
    </p:spTree>
    <p:extLst>
      <p:ext uri="{BB962C8B-B14F-4D97-AF65-F5344CB8AC3E}">
        <p14:creationId xmlns:p14="http://schemas.microsoft.com/office/powerpoint/2010/main" val="311080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mkyle">
      <a:dk1>
        <a:srgbClr val="101010"/>
      </a:dk1>
      <a:lt1>
        <a:srgbClr val="EEEEEE"/>
      </a:lt1>
      <a:dk2>
        <a:srgbClr val="101010"/>
      </a:dk2>
      <a:lt2>
        <a:srgbClr val="EEEEEE"/>
      </a:lt2>
      <a:accent1>
        <a:srgbClr val="B1D631"/>
      </a:accent1>
      <a:accent2>
        <a:srgbClr val="3B93FF"/>
      </a:accent2>
      <a:accent3>
        <a:srgbClr val="FF4598"/>
      </a:accent3>
      <a:accent4>
        <a:srgbClr val="777777"/>
      </a:accent4>
      <a:accent5>
        <a:srgbClr val="4BACC6"/>
      </a:accent5>
      <a:accent6>
        <a:srgbClr val="F79646"/>
      </a:accent6>
      <a:hlink>
        <a:srgbClr val="EEEEEE"/>
      </a:hlink>
      <a:folHlink>
        <a:srgbClr val="EEEEEE"/>
      </a:folHlink>
    </a:clrScheme>
    <a:fontScheme name="vim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1727</Words>
  <Application>Microsoft Office PowerPoint</Application>
  <PresentationFormat>On-screen Show (4:3)</PresentationFormat>
  <Paragraphs>486</Paragraphs>
  <Slides>72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Consolas</vt:lpstr>
      <vt:lpstr>Office Theme</vt:lpstr>
      <vt:lpstr>vim</vt:lpstr>
      <vt:lpstr>who am i?</vt:lpstr>
      <vt:lpstr>vim</vt:lpstr>
      <vt:lpstr>what is vim?</vt:lpstr>
      <vt:lpstr>what isn’t vim?</vt:lpstr>
      <vt:lpstr>begin</vt:lpstr>
      <vt:lpstr>1st things 1st</vt:lpstr>
      <vt:lpstr>normal mode</vt:lpstr>
      <vt:lpstr>normal cursor</vt:lpstr>
      <vt:lpstr>move around</vt:lpstr>
      <vt:lpstr>what?</vt:lpstr>
      <vt:lpstr>insert mode</vt:lpstr>
      <vt:lpstr>insert mode</vt:lpstr>
      <vt:lpstr>see the pattern?</vt:lpstr>
      <vt:lpstr>un-pattern</vt:lpstr>
      <vt:lpstr>help is helpful</vt:lpstr>
      <vt:lpstr>typing command</vt:lpstr>
      <vt:lpstr>help split</vt:lpstr>
      <vt:lpstr>help split</vt:lpstr>
      <vt:lpstr>editing</vt:lpstr>
      <vt:lpstr>writing file</vt:lpstr>
      <vt:lpstr>commands</vt:lpstr>
      <vt:lpstr>readonly msg</vt:lpstr>
      <vt:lpstr>motions</vt:lpstr>
      <vt:lpstr>more motions</vt:lpstr>
      <vt:lpstr>more motions</vt:lpstr>
      <vt:lpstr>bigger picture</vt:lpstr>
      <vt:lpstr>commands</vt:lpstr>
      <vt:lpstr>linewise commands</vt:lpstr>
      <vt:lpstr>oops</vt:lpstr>
      <vt:lpstr>copy/paste</vt:lpstr>
      <vt:lpstr>new lines</vt:lpstr>
      <vt:lpstr>a word, inner word</vt:lpstr>
      <vt:lpstr>power</vt:lpstr>
      <vt:lpstr>autocomplete</vt:lpstr>
      <vt:lpstr>autocomplete</vt:lpstr>
      <vt:lpstr>jumping around</vt:lpstr>
      <vt:lpstr>searching</vt:lpstr>
      <vt:lpstr>searching</vt:lpstr>
      <vt:lpstr>improving search</vt:lpstr>
      <vt:lpstr>incsearch</vt:lpstr>
      <vt:lpstr>search highlight</vt:lpstr>
      <vt:lpstr>hlsearch</vt:lpstr>
      <vt:lpstr>substitution</vt:lpstr>
      <vt:lpstr>substitution</vt:lpstr>
      <vt:lpstr>buffers</vt:lpstr>
      <vt:lpstr>buffers</vt:lpstr>
      <vt:lpstr>:ls</vt:lpstr>
      <vt:lpstr>buffer/file info</vt:lpstr>
      <vt:lpstr>windows</vt:lpstr>
      <vt:lpstr>splitting windows</vt:lpstr>
      <vt:lpstr>vsplit</vt:lpstr>
      <vt:lpstr>window commands</vt:lpstr>
      <vt:lpstr>visual mode</vt:lpstr>
      <vt:lpstr>visual mode</vt:lpstr>
      <vt:lpstr>visual mode</vt:lpstr>
      <vt:lpstr>.vimrc</vt:lpstr>
      <vt:lpstr>create .vimrc</vt:lpstr>
      <vt:lpstr>colorschemes</vt:lpstr>
      <vt:lpstr>mine</vt:lpstr>
      <vt:lpstr>solarized</vt:lpstr>
      <vt:lpstr>more motions</vt:lpstr>
      <vt:lpstr>more motions</vt:lpstr>
      <vt:lpstr>advanced</vt:lpstr>
      <vt:lpstr>ruby</vt:lpstr>
      <vt:lpstr>advanced</vt:lpstr>
      <vt:lpstr>gvimdiff</vt:lpstr>
      <vt:lpstr>advanced</vt:lpstr>
      <vt:lpstr>advanced</vt:lpstr>
      <vt:lpstr>advanced</vt:lpstr>
      <vt:lpstr>references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</dc:creator>
  <cp:lastModifiedBy>Kyle</cp:lastModifiedBy>
  <cp:revision>189</cp:revision>
  <dcterms:created xsi:type="dcterms:W3CDTF">2012-04-12T18:40:30Z</dcterms:created>
  <dcterms:modified xsi:type="dcterms:W3CDTF">2012-05-17T02:04:52Z</dcterms:modified>
</cp:coreProperties>
</file>